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Helvetica Neue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bold.fntdata"/><Relationship Id="rId11" Type="http://schemas.openxmlformats.org/officeDocument/2006/relationships/slide" Target="slides/slide7.xml"/><Relationship Id="rId22" Type="http://schemas.openxmlformats.org/officeDocument/2006/relationships/font" Target="fonts/HelveticaNeue-boldItalic.fntdata"/><Relationship Id="rId10" Type="http://schemas.openxmlformats.org/officeDocument/2006/relationships/slide" Target="slides/slide6.xml"/><Relationship Id="rId21" Type="http://schemas.openxmlformats.org/officeDocument/2006/relationships/font" Target="fonts/HelveticaNeue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regular.fntdata"/><Relationship Id="rId14" Type="http://schemas.openxmlformats.org/officeDocument/2006/relationships/slide" Target="slides/slide10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slide" Target="slides/slide1.xml"/><Relationship Id="rId19" Type="http://schemas.openxmlformats.org/officeDocument/2006/relationships/font" Target="fonts/HelveticaNeue-regular.fntdata"/><Relationship Id="rId6" Type="http://schemas.openxmlformats.org/officeDocument/2006/relationships/slide" Target="slides/slide2.xml"/><Relationship Id="rId18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Shape 8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Shape 13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Shape 9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Shape 9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Shape 12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 type="title">
  <p:cSld name="Title slide">
    <p:bg>
      <p:bgPr>
        <a:solidFill>
          <a:srgbClr val="2A3990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Shape 16"/>
          <p:cNvGrpSpPr/>
          <p:nvPr/>
        </p:nvGrpSpPr>
        <p:grpSpPr>
          <a:xfrm>
            <a:off x="6098375" y="0"/>
            <a:ext cx="3045631" cy="2030580"/>
            <a:chOff x="-1" y="-2"/>
            <a:chExt cx="3045629" cy="2030578"/>
          </a:xfrm>
        </p:grpSpPr>
        <p:sp>
          <p:nvSpPr>
            <p:cNvPr id="17" name="Shape 17"/>
            <p:cNvSpPr/>
            <p:nvPr/>
          </p:nvSpPr>
          <p:spPr>
            <a:xfrm>
              <a:off x="2030425" y="9"/>
              <a:ext cx="1015203" cy="101520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8" name="Shape 18"/>
            <p:cNvSpPr/>
            <p:nvPr/>
          </p:nvSpPr>
          <p:spPr>
            <a:xfrm flipH="1">
              <a:off x="1015085" y="-2"/>
              <a:ext cx="1015204" cy="1015207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9" name="Shape 19"/>
            <p:cNvSpPr/>
            <p:nvPr/>
          </p:nvSpPr>
          <p:spPr>
            <a:xfrm flipH="1" rot="10800000">
              <a:off x="1015210" y="102"/>
              <a:ext cx="1015203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0" name="Shape 20"/>
            <p:cNvSpPr/>
            <p:nvPr/>
          </p:nvSpPr>
          <p:spPr>
            <a:xfrm rot="10800000">
              <a:off x="-1" y="92"/>
              <a:ext cx="1015205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1" name="Shape 21"/>
            <p:cNvSpPr/>
            <p:nvPr/>
          </p:nvSpPr>
          <p:spPr>
            <a:xfrm rot="10800000">
              <a:off x="2030411" y="1015371"/>
              <a:ext cx="1015205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22" name="Shape 22"/>
          <p:cNvSpPr txBox="1"/>
          <p:nvPr>
            <p:ph type="title"/>
          </p:nvPr>
        </p:nvSpPr>
        <p:spPr>
          <a:xfrm>
            <a:off x="598100" y="1775222"/>
            <a:ext cx="8222100" cy="83880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Roboto"/>
              <a:buNone/>
              <a:defRPr b="0" i="0" sz="4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598088" y="2715910"/>
            <a:ext cx="8222100" cy="4329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  <a:defRPr b="0" i="0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  <a:defRPr b="0" i="0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  <a:defRPr b="0" i="0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  <a:defRPr b="0" i="0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  <a:defRPr b="0" i="0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Big number">
    <p:bg>
      <p:bgPr>
        <a:solidFill>
          <a:srgbClr val="2A3990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5" y="0"/>
            <a:ext cx="3045631" cy="2030580"/>
            <a:chOff x="-1" y="-2"/>
            <a:chExt cx="3045629" cy="2030578"/>
          </a:xfrm>
        </p:grpSpPr>
        <p:sp>
          <p:nvSpPr>
            <p:cNvPr id="71" name="Shape 71"/>
            <p:cNvSpPr/>
            <p:nvPr/>
          </p:nvSpPr>
          <p:spPr>
            <a:xfrm>
              <a:off x="2030425" y="9"/>
              <a:ext cx="1015203" cy="101520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1015085" y="-2"/>
              <a:ext cx="1015204" cy="1015207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73" name="Shape 73"/>
            <p:cNvSpPr/>
            <p:nvPr/>
          </p:nvSpPr>
          <p:spPr>
            <a:xfrm flipH="1" rot="10800000">
              <a:off x="1015210" y="102"/>
              <a:ext cx="1015203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-1" y="92"/>
              <a:ext cx="1015205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2030411" y="1015371"/>
              <a:ext cx="1015205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76" name="Shape 76"/>
          <p:cNvSpPr txBox="1"/>
          <p:nvPr>
            <p:ph type="title"/>
          </p:nvPr>
        </p:nvSpPr>
        <p:spPr>
          <a:xfrm>
            <a:off x="311698" y="1256049"/>
            <a:ext cx="8520604" cy="203070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Roboto"/>
              <a:buNone/>
              <a:defRPr b="0" i="0" sz="12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698" y="3369224"/>
            <a:ext cx="8520604" cy="12819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698" y="410000"/>
            <a:ext cx="8520604" cy="6078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311698" y="1229875"/>
            <a:ext cx="8520604" cy="33390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Section header">
    <p:bg>
      <p:bgPr>
        <a:solidFill>
          <a:srgbClr val="2A3990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Shape 30"/>
          <p:cNvGrpSpPr/>
          <p:nvPr/>
        </p:nvGrpSpPr>
        <p:grpSpPr>
          <a:xfrm>
            <a:off x="6098375" y="0"/>
            <a:ext cx="3045631" cy="2030580"/>
            <a:chOff x="-1" y="-2"/>
            <a:chExt cx="3045629" cy="2030578"/>
          </a:xfrm>
        </p:grpSpPr>
        <p:sp>
          <p:nvSpPr>
            <p:cNvPr id="31" name="Shape 31"/>
            <p:cNvSpPr/>
            <p:nvPr/>
          </p:nvSpPr>
          <p:spPr>
            <a:xfrm>
              <a:off x="2030425" y="9"/>
              <a:ext cx="1015203" cy="101520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2" name="Shape 32"/>
            <p:cNvSpPr/>
            <p:nvPr/>
          </p:nvSpPr>
          <p:spPr>
            <a:xfrm flipH="1">
              <a:off x="1015085" y="-2"/>
              <a:ext cx="1015204" cy="1015207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3" name="Shape 33"/>
            <p:cNvSpPr/>
            <p:nvPr/>
          </p:nvSpPr>
          <p:spPr>
            <a:xfrm flipH="1" rot="10800000">
              <a:off x="1015210" y="102"/>
              <a:ext cx="1015203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4" name="Shape 34"/>
            <p:cNvSpPr/>
            <p:nvPr/>
          </p:nvSpPr>
          <p:spPr>
            <a:xfrm rot="10800000">
              <a:off x="-1" y="92"/>
              <a:ext cx="1015205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5" name="Shape 35"/>
            <p:cNvSpPr/>
            <p:nvPr/>
          </p:nvSpPr>
          <p:spPr>
            <a:xfrm rot="10800000">
              <a:off x="2030411" y="1015371"/>
              <a:ext cx="1015205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36" name="Shape 36"/>
          <p:cNvSpPr txBox="1"/>
          <p:nvPr>
            <p:ph type="title"/>
          </p:nvPr>
        </p:nvSpPr>
        <p:spPr>
          <a:xfrm>
            <a:off x="598100" y="2152344"/>
            <a:ext cx="8222100" cy="8388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Roboto"/>
              <a:buNone/>
              <a:defRPr b="0" i="0" sz="4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Title and two 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698" y="410000"/>
            <a:ext cx="8520604" cy="6078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698" y="1229975"/>
            <a:ext cx="3999904" cy="33390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elvetica Neue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elvetica Neue"/>
              <a:buChar char="○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elvetica Neue"/>
              <a:buChar char="■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elvetica Neue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elvetica Neue"/>
              <a:buChar char="○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832397" y="1229972"/>
            <a:ext cx="3999905" cy="33390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Title 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311698" y="410000"/>
            <a:ext cx="8520604" cy="6078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One column 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698" y="555600"/>
            <a:ext cx="2808004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2400"/>
              <a:buFont typeface="Roboto"/>
              <a:buNone/>
              <a:defRPr b="0" i="0" sz="24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698" y="1465804"/>
            <a:ext cx="2808004" cy="31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Helvetica Neue"/>
              <a:buChar char="●"/>
              <a:defRPr b="0" i="0" sz="12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Helvetica Neue"/>
              <a:buChar char="○"/>
              <a:defRPr b="0" i="0" sz="12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Helvetica Neue"/>
              <a:buChar char="■"/>
              <a:defRPr b="0" i="0" sz="12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Helvetica Neue"/>
              <a:buChar char="●"/>
              <a:defRPr b="0" i="0" sz="12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Helvetica Neue"/>
              <a:buChar char="○"/>
              <a:defRPr b="0" i="0" sz="12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Main 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5" y="0"/>
            <a:ext cx="3045631" cy="2030580"/>
            <a:chOff x="-1" y="-2"/>
            <a:chExt cx="3045629" cy="2030578"/>
          </a:xfrm>
        </p:grpSpPr>
        <p:sp>
          <p:nvSpPr>
            <p:cNvPr id="52" name="Shape 52"/>
            <p:cNvSpPr/>
            <p:nvPr/>
          </p:nvSpPr>
          <p:spPr>
            <a:xfrm>
              <a:off x="2030425" y="9"/>
              <a:ext cx="1015203" cy="101520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1015085" y="-2"/>
              <a:ext cx="1015204" cy="1015207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4" name="Shape 54"/>
            <p:cNvSpPr/>
            <p:nvPr/>
          </p:nvSpPr>
          <p:spPr>
            <a:xfrm flipH="1" rot="10800000">
              <a:off x="1015210" y="102"/>
              <a:ext cx="1015203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-1" y="92"/>
              <a:ext cx="1015205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2030411" y="1015371"/>
              <a:ext cx="1015205" cy="10152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57" name="Shape 57"/>
          <p:cNvSpPr txBox="1"/>
          <p:nvPr>
            <p:ph type="title"/>
          </p:nvPr>
        </p:nvSpPr>
        <p:spPr>
          <a:xfrm>
            <a:off x="490250" y="526348"/>
            <a:ext cx="5618701" cy="409080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oboto"/>
              <a:buNone/>
              <a:defRPr b="0" i="0" sz="4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Section title and 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7"/>
            <a:ext cx="4572000" cy="5143505"/>
          </a:xfrm>
          <a:prstGeom prst="rect">
            <a:avLst/>
          </a:prstGeom>
          <a:solidFill>
            <a:srgbClr val="2A399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2A39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3" cy="3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Shape 62"/>
          <p:cNvSpPr txBox="1"/>
          <p:nvPr>
            <p:ph type="title"/>
          </p:nvPr>
        </p:nvSpPr>
        <p:spPr>
          <a:xfrm>
            <a:off x="265500" y="1151099"/>
            <a:ext cx="4045200" cy="156450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4200"/>
              <a:buFont typeface="Roboto"/>
              <a:buNone/>
              <a:defRPr b="0" i="0" sz="42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265500" y="2768999"/>
            <a:ext cx="4045200" cy="12693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100"/>
              <a:buFont typeface="Helvetica Neue"/>
              <a:buNone/>
              <a:defRPr b="0" i="0" sz="21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100"/>
              <a:buFont typeface="Helvetica Neue"/>
              <a:buNone/>
              <a:defRPr b="0" i="0" sz="21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100"/>
              <a:buFont typeface="Helvetica Neue"/>
              <a:buNone/>
              <a:defRPr b="0" i="0" sz="21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100"/>
              <a:buFont typeface="Helvetica Neue"/>
              <a:buNone/>
              <a:defRPr b="0" i="0" sz="21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100"/>
              <a:buFont typeface="Helvetica Neue"/>
              <a:buNone/>
              <a:defRPr b="0" i="0" sz="21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939500" y="724198"/>
            <a:ext cx="3837000" cy="369510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Cap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" type="body"/>
          </p:nvPr>
        </p:nvSpPr>
        <p:spPr>
          <a:xfrm>
            <a:off x="319499" y="4230575"/>
            <a:ext cx="5998803" cy="5988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Shape 6"/>
          <p:cNvGrpSpPr/>
          <p:nvPr/>
        </p:nvGrpSpPr>
        <p:grpSpPr>
          <a:xfrm>
            <a:off x="0" y="3903667"/>
            <a:ext cx="9144000" cy="1239932"/>
            <a:chOff x="0" y="-2"/>
            <a:chExt cx="9144000" cy="1239931"/>
          </a:xfrm>
        </p:grpSpPr>
        <p:sp>
          <p:nvSpPr>
            <p:cNvPr id="7" name="Shape 7"/>
            <p:cNvSpPr/>
            <p:nvPr/>
          </p:nvSpPr>
          <p:spPr>
            <a:xfrm>
              <a:off x="8154895" y="-2"/>
              <a:ext cx="989103" cy="9879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8" name="Shape 8"/>
            <p:cNvSpPr/>
            <p:nvPr/>
          </p:nvSpPr>
          <p:spPr>
            <a:xfrm flipH="1">
              <a:off x="6181162" y="-2"/>
              <a:ext cx="989104" cy="987905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9" name="Shape 9"/>
            <p:cNvSpPr/>
            <p:nvPr/>
          </p:nvSpPr>
          <p:spPr>
            <a:xfrm>
              <a:off x="7170273" y="-1"/>
              <a:ext cx="989104" cy="98790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0" name="Shape 10"/>
            <p:cNvSpPr/>
            <p:nvPr/>
          </p:nvSpPr>
          <p:spPr>
            <a:xfrm rot="10800000">
              <a:off x="8154757" y="10"/>
              <a:ext cx="989103" cy="987906"/>
            </a:xfrm>
            <a:custGeom>
              <a:pathLst>
                <a:path extrusionOk="0" h="120000" w="120000">
                  <a:moveTo>
                    <a:pt x="0" y="120000"/>
                  </a:move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1" name="Shape 11"/>
            <p:cNvSpPr/>
            <p:nvPr/>
          </p:nvSpPr>
          <p:spPr>
            <a:xfrm>
              <a:off x="0" y="987926"/>
              <a:ext cx="9144000" cy="252003"/>
            </a:xfrm>
            <a:prstGeom prst="rect">
              <a:avLst/>
            </a:prstGeom>
            <a:solidFill>
              <a:srgbClr val="2A3990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2" name="Shape 12"/>
          <p:cNvSpPr txBox="1"/>
          <p:nvPr>
            <p:ph type="title"/>
          </p:nvPr>
        </p:nvSpPr>
        <p:spPr>
          <a:xfrm>
            <a:off x="311698" y="410000"/>
            <a:ext cx="8520604" cy="6078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body"/>
          </p:nvPr>
        </p:nvSpPr>
        <p:spPr>
          <a:xfrm>
            <a:off x="311698" y="1229875"/>
            <a:ext cx="8520604" cy="33390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○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672322" y="4680367"/>
            <a:ext cx="336810" cy="33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</a:pPr>
            <a:fld id="{00000000-1234-1234-1234-123412341234}" type="slidenum">
              <a:rPr b="0" i="0" lang="en-CA" sz="1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idx="4294967295" type="ctrTitle"/>
          </p:nvPr>
        </p:nvSpPr>
        <p:spPr>
          <a:xfrm>
            <a:off x="598100" y="1775222"/>
            <a:ext cx="8222099" cy="8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Roboto"/>
              <a:buNone/>
            </a:pPr>
            <a:r>
              <a:rPr b="0" i="0" lang="en-CA" sz="4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ENSE 470 - Milestone 2</a:t>
            </a:r>
            <a:endParaRPr b="0" i="0" sz="4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Shape 86"/>
          <p:cNvSpPr txBox="1"/>
          <p:nvPr>
            <p:ph idx="4294967295" type="subTitle"/>
          </p:nvPr>
        </p:nvSpPr>
        <p:spPr>
          <a:xfrm>
            <a:off x="598098" y="2571325"/>
            <a:ext cx="3596704" cy="24090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b="0" i="0" lang="en-CA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Group Name: GLHF</a:t>
            </a:r>
            <a:endParaRPr b="0" i="0" sz="2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b="0" i="0" lang="en-CA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Group Members:</a:t>
            </a:r>
            <a:endParaRPr/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Char char="-"/>
            </a:pPr>
            <a:r>
              <a:rPr b="0" i="0" lang="en-CA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Vincent Chan</a:t>
            </a:r>
            <a:endParaRPr/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Char char="-"/>
            </a:pPr>
            <a:r>
              <a:rPr b="0" i="0" lang="en-CA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Thiago De Melo</a:t>
            </a:r>
            <a:endParaRPr b="0" i="0" sz="2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Char char="-"/>
            </a:pPr>
            <a:r>
              <a:rPr b="0" i="0" lang="en-CA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Shuaihao Zhao</a:t>
            </a:r>
            <a:endParaRPr/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Char char="-"/>
            </a:pPr>
            <a:r>
              <a:rPr b="0" i="0" lang="en-CA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Joe Emmanuel Samano</a:t>
            </a:r>
            <a:endParaRPr b="0" i="0" sz="21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Shape 87"/>
          <p:cNvSpPr txBox="1"/>
          <p:nvPr/>
        </p:nvSpPr>
        <p:spPr>
          <a:xfrm>
            <a:off x="6312198" y="4286425"/>
            <a:ext cx="2508003" cy="6939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"/>
              <a:buNone/>
            </a:pPr>
            <a:r>
              <a:rPr b="0" i="0" lang="en-CA" sz="21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January 25, 2018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311699" y="410000"/>
            <a:ext cx="8520602" cy="6078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2700"/>
              <a:buFont typeface="Roboto"/>
              <a:buNone/>
            </a:pPr>
            <a:r>
              <a:rPr b="0" i="0" lang="en-CA" sz="2700" u="none" cap="none" strike="noStrike">
                <a:solidFill>
                  <a:srgbClr val="2A3990"/>
                </a:solidFill>
                <a:latin typeface="Roboto"/>
                <a:ea typeface="Roboto"/>
                <a:cs typeface="Roboto"/>
                <a:sym typeface="Roboto"/>
              </a:rPr>
              <a:t>Group Reflection</a:t>
            </a:r>
            <a:endParaRPr/>
          </a:p>
        </p:txBody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311699" y="893790"/>
            <a:ext cx="8520602" cy="367508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288035" lvl="0" marL="384047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●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How did you feel about this milestone? What did you like about it? What did you dislike?</a:t>
            </a:r>
            <a:endParaRPr b="0" i="0" sz="18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8035" lvl="1" marL="931961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○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Difficult getting started.</a:t>
            </a:r>
            <a:endParaRPr/>
          </a:p>
          <a:p>
            <a:pPr indent="-288035" lvl="1" marL="931961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○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Helps with visualizing the solutions to the Kaizen problems.</a:t>
            </a:r>
            <a:endParaRPr/>
          </a:p>
          <a:p>
            <a:pPr indent="-288035" lvl="1" marL="931961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○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Updating the Future VSM with respect the idea sheets</a:t>
            </a:r>
            <a:endParaRPr/>
          </a:p>
          <a:p>
            <a:pPr indent="-288035" lvl="0" marL="384047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●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did you learn about yourself as you collaborated and worked through this milestone?</a:t>
            </a:r>
            <a:endParaRPr b="0" i="0" sz="18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8035" lvl="1" marL="931961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○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Everyone has different ideas for solutions. Solutions were chosen based on a group consensus. Group members has different insights which helps guide us to our FSM</a:t>
            </a:r>
            <a:endParaRPr b="0" i="0" sz="18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8035" lvl="0" marL="384047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●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How will you use what you have learned going forward?</a:t>
            </a:r>
            <a:endParaRPr b="0" i="0" sz="18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8035" lvl="1" marL="931961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○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We can use this to make improvements to an existing process</a:t>
            </a:r>
            <a:endParaRPr/>
          </a:p>
          <a:p>
            <a:pPr indent="-288035" lvl="1" marL="931961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○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Can use to to help visualiz</a:t>
            </a:r>
            <a:r>
              <a:rPr lang="en-CA" sz="1500">
                <a:solidFill>
                  <a:srgbClr val="000000"/>
                </a:solidFill>
              </a:rPr>
              <a:t>e</a:t>
            </a: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the whole process and to develop the software solution</a:t>
            </a:r>
            <a:endParaRPr/>
          </a:p>
          <a:p>
            <a:pPr indent="-288035" lvl="0" marL="384047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●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“stuff &amp; things” related to this milestone would you want help with?</a:t>
            </a:r>
            <a:endParaRPr b="0" i="0" sz="18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8035" lvl="1" marL="931961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○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happens when the analyst vets the request</a:t>
            </a:r>
            <a:endParaRPr/>
          </a:p>
          <a:p>
            <a:pPr indent="-288035" lvl="1" marL="931961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Char char="○"/>
            </a:pPr>
            <a:r>
              <a:rPr b="0" i="0" lang="en-CA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Unsure whether an idea sheet for one kaizen burst solves another kaizen bursts as well.</a:t>
            </a:r>
            <a:endParaRPr b="0" i="0" sz="18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Users\Vincent\Desktop\ense470.png" id="92" name="Shape 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1946975" y="-2043975"/>
            <a:ext cx="5164750" cy="9231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1995464" y="-1986386"/>
            <a:ext cx="5153098" cy="912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005575" y="-2005575"/>
            <a:ext cx="5143498" cy="915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1981588" y="-1981587"/>
            <a:ext cx="5162699" cy="912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1995988" y="-1995987"/>
            <a:ext cx="5153099" cy="9145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Shape 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005576" y="-2005576"/>
            <a:ext cx="5143500" cy="9154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Users\Vincent\Desktop\ense470_2.png" id="127" name="Shape 1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8051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Shape 128"/>
          <p:cNvSpPr txBox="1"/>
          <p:nvPr/>
        </p:nvSpPr>
        <p:spPr>
          <a:xfrm>
            <a:off x="0" y="662833"/>
            <a:ext cx="1596284" cy="938714"/>
          </a:xfrm>
          <a:prstGeom prst="rect">
            <a:avLst/>
          </a:prstGeom>
          <a:solidFill>
            <a:srgbClr val="BABABA"/>
          </a:solidFill>
          <a:ln cap="flat" cmpd="sng" w="12700">
            <a:solidFill>
              <a:schemeClr val="accent1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100"/>
              <a:buFont typeface="Helvetica Neue"/>
              <a:buNone/>
            </a:pPr>
            <a: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Wrong Approver:</a:t>
            </a:r>
            <a:b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Waste Eliminated</a:t>
            </a:r>
            <a:b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User wait time</a:t>
            </a:r>
            <a:b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Over-processing</a:t>
            </a:r>
            <a:b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Unneeded Movement</a:t>
            </a:r>
            <a:endParaRPr b="1" i="0" sz="1100" u="none" cap="none" strike="noStrike">
              <a:solidFill>
                <a:srgbClr val="2A39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9" name="Shape 129"/>
          <p:cNvSpPr txBox="1"/>
          <p:nvPr/>
        </p:nvSpPr>
        <p:spPr>
          <a:xfrm>
            <a:off x="2843808" y="662833"/>
            <a:ext cx="1872208" cy="938714"/>
          </a:xfrm>
          <a:prstGeom prst="rect">
            <a:avLst/>
          </a:prstGeom>
          <a:solidFill>
            <a:srgbClr val="BABABA"/>
          </a:solidFill>
          <a:ln cap="flat" cmpd="sng" w="12700">
            <a:solidFill>
              <a:schemeClr val="accent1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100"/>
              <a:buFont typeface="Helvetica Neue"/>
              <a:buNone/>
            </a:pPr>
            <a: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Different Approval Types:</a:t>
            </a:r>
            <a:b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Waste Eliminated</a:t>
            </a:r>
            <a:b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Signature inventory</a:t>
            </a:r>
            <a:b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Over-processing</a:t>
            </a:r>
            <a:b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Signature transportation</a:t>
            </a:r>
            <a:endParaRPr/>
          </a:p>
        </p:txBody>
      </p:sp>
      <p:sp>
        <p:nvSpPr>
          <p:cNvPr id="130" name="Shape 130"/>
          <p:cNvSpPr txBox="1"/>
          <p:nvPr/>
        </p:nvSpPr>
        <p:spPr>
          <a:xfrm>
            <a:off x="1466520" y="3123837"/>
            <a:ext cx="2160240" cy="769437"/>
          </a:xfrm>
          <a:prstGeom prst="rect">
            <a:avLst/>
          </a:prstGeom>
          <a:solidFill>
            <a:srgbClr val="BABABA"/>
          </a:solidFill>
          <a:ln cap="flat" cmpd="sng" w="12700">
            <a:solidFill>
              <a:schemeClr val="accent1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100"/>
              <a:buFont typeface="Helvetica Neue"/>
              <a:buNone/>
            </a:pPr>
            <a: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Different Submission Types:</a:t>
            </a:r>
            <a:b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Waste Eliminated</a:t>
            </a:r>
            <a:b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Submission transportation</a:t>
            </a:r>
            <a:b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Over-processing</a:t>
            </a:r>
            <a:endParaRPr b="1" i="0" sz="1100" u="none" cap="none" strike="noStrike">
              <a:solidFill>
                <a:srgbClr val="2A39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1" name="Shape 131"/>
          <p:cNvSpPr txBox="1"/>
          <p:nvPr/>
        </p:nvSpPr>
        <p:spPr>
          <a:xfrm>
            <a:off x="3838216" y="4117946"/>
            <a:ext cx="2169376" cy="769437"/>
          </a:xfrm>
          <a:prstGeom prst="rect">
            <a:avLst/>
          </a:prstGeom>
          <a:solidFill>
            <a:srgbClr val="BABABA"/>
          </a:solidFill>
          <a:ln cap="flat" cmpd="sng" w="12700">
            <a:solidFill>
              <a:schemeClr val="accent1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100"/>
              <a:buFont typeface="Helvetica Neue"/>
              <a:buNone/>
            </a:pPr>
            <a: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Different Means of contact:</a:t>
            </a:r>
            <a:b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Waste Eliminated</a:t>
            </a:r>
            <a:endParaRPr b="0" i="0" sz="1100" u="none" cap="none" strike="noStrike">
              <a:solidFill>
                <a:srgbClr val="2A39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100"/>
              <a:buFont typeface="Helvetica Neue"/>
              <a:buNone/>
            </a:pP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Analyst Waiting</a:t>
            </a:r>
            <a:b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Over-processing</a:t>
            </a:r>
            <a:endParaRPr b="1" i="0" sz="1100" u="none" cap="none" strike="noStrike">
              <a:solidFill>
                <a:srgbClr val="2A39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2" name="Shape 132"/>
          <p:cNvSpPr txBox="1"/>
          <p:nvPr/>
        </p:nvSpPr>
        <p:spPr>
          <a:xfrm>
            <a:off x="6036152" y="2089984"/>
            <a:ext cx="2169376" cy="769437"/>
          </a:xfrm>
          <a:prstGeom prst="rect">
            <a:avLst/>
          </a:prstGeom>
          <a:solidFill>
            <a:srgbClr val="BABABA"/>
          </a:solidFill>
          <a:ln cap="flat" cmpd="sng" w="12700">
            <a:solidFill>
              <a:schemeClr val="accent1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100"/>
              <a:buFont typeface="Helvetica Neue"/>
              <a:buNone/>
            </a:pPr>
            <a: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Confusing Acronyms:</a:t>
            </a:r>
            <a:b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Waste Eliminated</a:t>
            </a:r>
            <a:endParaRPr b="0" i="0" sz="1100" u="none" cap="none" strike="noStrike">
              <a:solidFill>
                <a:srgbClr val="2A39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100"/>
              <a:buFont typeface="Helvetica Neue"/>
              <a:buNone/>
            </a:pP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Defects</a:t>
            </a:r>
            <a:b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Over-processing</a:t>
            </a:r>
            <a:endParaRPr b="1" i="0" sz="1100" u="none" cap="none" strike="noStrike">
              <a:solidFill>
                <a:srgbClr val="2A39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3" name="Shape 133"/>
          <p:cNvSpPr txBox="1"/>
          <p:nvPr/>
        </p:nvSpPr>
        <p:spPr>
          <a:xfrm>
            <a:off x="4932040" y="1059582"/>
            <a:ext cx="2169376" cy="938714"/>
          </a:xfrm>
          <a:prstGeom prst="rect">
            <a:avLst/>
          </a:prstGeom>
          <a:solidFill>
            <a:srgbClr val="BABABA"/>
          </a:solidFill>
          <a:ln cap="flat" cmpd="sng" w="12700">
            <a:solidFill>
              <a:schemeClr val="accent1"/>
            </a:solidFill>
            <a:prstDash val="solid"/>
            <a:miter lim="400000"/>
            <a:headEnd len="med" w="med" type="none"/>
            <a:tailEnd len="med" w="med" type="none"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100"/>
              <a:buFont typeface="Helvetica Neue"/>
              <a:buNone/>
            </a:pPr>
            <a: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Different Approver Files:</a:t>
            </a:r>
            <a:br>
              <a:rPr b="1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Waste Eliminated</a:t>
            </a:r>
            <a:endParaRPr b="0" i="0" sz="1100" u="none" cap="none" strike="noStrike">
              <a:solidFill>
                <a:srgbClr val="2A39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100"/>
              <a:buFont typeface="Helvetica Neue"/>
              <a:buChar char="-"/>
            </a:pP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Defects</a:t>
            </a:r>
            <a:endParaRPr b="0" i="0" sz="1100" u="none" cap="none" strike="noStrike">
              <a:solidFill>
                <a:srgbClr val="2A39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100"/>
              <a:buFont typeface="Helvetica Neue"/>
              <a:buChar char="-"/>
            </a:pP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Over-processing</a:t>
            </a:r>
            <a:endParaRPr b="1" i="0" sz="1100" u="none" cap="none" strike="noStrike">
              <a:solidFill>
                <a:srgbClr val="2A39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100"/>
              <a:buFont typeface="Helvetica Neue"/>
              <a:buChar char="-"/>
            </a:pPr>
            <a:r>
              <a:rPr b="0" i="0" lang="en-CA" sz="1100" u="none" cap="none" strike="noStrike">
                <a:solidFill>
                  <a:srgbClr val="2A399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File Inventory</a:t>
            </a:r>
            <a:endParaRPr b="0" i="0" sz="1100" u="none" cap="none" strike="noStrike">
              <a:solidFill>
                <a:srgbClr val="2A399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2A3990"/>
      </a:lt1>
      <a:dk2>
        <a:srgbClr val="A7A7A7"/>
      </a:dk2>
      <a:lt2>
        <a:srgbClr val="535353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